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321" r:id="rId3"/>
    <p:sldId id="355" r:id="rId4"/>
    <p:sldId id="351" r:id="rId5"/>
    <p:sldId id="336" r:id="rId6"/>
    <p:sldId id="352" r:id="rId7"/>
    <p:sldId id="362" r:id="rId8"/>
    <p:sldId id="326" r:id="rId9"/>
    <p:sldId id="360" r:id="rId10"/>
    <p:sldId id="361" r:id="rId11"/>
    <p:sldId id="354" r:id="rId12"/>
    <p:sldId id="366" r:id="rId13"/>
    <p:sldId id="359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12F"/>
    <a:srgbClr val="404040"/>
    <a:srgbClr val="FF0000"/>
    <a:srgbClr val="FFFFFF"/>
    <a:srgbClr val="0D0D0D"/>
    <a:srgbClr val="FF0066"/>
    <a:srgbClr val="88D5FC"/>
    <a:srgbClr val="069FEC"/>
    <a:srgbClr val="F5320B"/>
    <a:srgbClr val="E7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58023" autoAdjust="0"/>
  </p:normalViewPr>
  <p:slideViewPr>
    <p:cSldViewPr snapToGrid="0">
      <p:cViewPr>
        <p:scale>
          <a:sx n="89" d="100"/>
          <a:sy n="89" d="100"/>
        </p:scale>
        <p:origin x="63" y="3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Sheet1!$K$8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E4312F"/>
            </a:solidFill>
            <a:ln>
              <a:noFill/>
            </a:ln>
            <a:effectLst/>
          </c:spPr>
          <c:invertIfNegative val="0"/>
          <c:cat>
            <c:strRef>
              <c:f>Sheet1!$J$9:$J$11</c:f>
              <c:strCache>
                <c:ptCount val="3"/>
                <c:pt idx="0">
                  <c:v>Poor </c:v>
                </c:pt>
                <c:pt idx="1">
                  <c:v>Middle</c:v>
                </c:pt>
                <c:pt idx="2">
                  <c:v>Wealthy</c:v>
                </c:pt>
              </c:strCache>
            </c:strRef>
          </c:cat>
          <c:val>
            <c:numRef>
              <c:f>Sheet1!$K$9:$K$11</c:f>
              <c:numCache>
                <c:formatCode>0%</c:formatCode>
                <c:ptCount val="3"/>
                <c:pt idx="0">
                  <c:v>0.2</c:v>
                </c:pt>
                <c:pt idx="1">
                  <c:v>0.65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Sheet1!$J$9:$J$11</c:f>
              <c:strCache>
                <c:ptCount val="3"/>
                <c:pt idx="0">
                  <c:v>Poor </c:v>
                </c:pt>
                <c:pt idx="1">
                  <c:v>Middle</c:v>
                </c:pt>
                <c:pt idx="2">
                  <c:v>Wealthy</c:v>
                </c:pt>
              </c:strCache>
            </c:strRef>
          </c:cat>
          <c:val>
            <c:numRef>
              <c:f>Sheet1!$L$9:$L$11</c:f>
              <c:numCache>
                <c:formatCode>0%</c:formatCode>
                <c:ptCount val="3"/>
                <c:pt idx="0">
                  <c:v>0.36</c:v>
                </c:pt>
                <c:pt idx="1">
                  <c:v>0.37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7420032"/>
        <c:axId val="350696184"/>
      </c:barChart>
      <c:catAx>
        <c:axId val="49742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0696184"/>
        <c:crosses val="autoZero"/>
        <c:auto val="1"/>
        <c:lblAlgn val="ctr"/>
        <c:lblOffset val="100"/>
        <c:noMultiLvlLbl val="0"/>
      </c:catAx>
      <c:valAx>
        <c:axId val="350696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74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25C2-E73E-445F-9AB7-1DB1C731FF64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F442-DBE7-4BAC-ACF7-D75621452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4D77-93D2-466B-AD15-6DB0706EB91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E8BC-2593-4B05-A319-550D1207B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ustforlondon.fra1.digitaloceanspaces.com/media/documents/Londons_Poverty_Profile_2020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rustforlondon.fra1.digitaloceanspaces.com/media/documents/London-Inequality-report-v3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1. London Poverty Profile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April 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2020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https://trustforlondon.fra1.digitaloceanspaces.com/media/documents/Londons_Poverty_Profile_2020.pdf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Ethnic Inequalities in London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2016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https://trustforlondon.fra1.digitaloceanspaces.com/media/documents/London-Inequality-report-v3.pdf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London Poverty Profile April 2020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https://trustforlondon.fra1.digitaloceanspaces.com/media/documents/Londons_Poverty_Profile_2020.pdf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E8BC-2593-4B05-A319-550D1207BB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3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E8857BF7-86D0-4D43-A731-85DFD63A7A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1415" y="0"/>
            <a:ext cx="8400585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74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>
            <a:extLst>
              <a:ext uri="{FF2B5EF4-FFF2-40B4-BE49-F238E27FC236}">
                <a16:creationId xmlns="" xmlns:a16="http://schemas.microsoft.com/office/drawing/2014/main" id="{E8857BF7-86D0-4D43-A731-85DFD63A7A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400585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68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78214"/>
            <a:ext cx="5003800" cy="42399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43500" y="3987800"/>
            <a:ext cx="7048500" cy="193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483600" y="1678214"/>
            <a:ext cx="3708400" cy="21698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2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78214"/>
            <a:ext cx="2743200" cy="42399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49108" y="3987800"/>
            <a:ext cx="6142892" cy="193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79766" y="1678214"/>
            <a:ext cx="3512233" cy="21698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99508" y="1678214"/>
            <a:ext cx="2387600" cy="21698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494971" y="783319"/>
            <a:ext cx="9173256" cy="2540453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494971" y="3497944"/>
            <a:ext cx="4499429" cy="254045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401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9999" y="1732280"/>
            <a:ext cx="1972129" cy="1841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27199" y="3296920"/>
            <a:ext cx="1972129" cy="1841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34228" y="934720"/>
            <a:ext cx="3107872" cy="2902014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34228" y="4038600"/>
            <a:ext cx="1972129" cy="1841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285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38876" y="0"/>
            <a:ext cx="5953124" cy="6858000"/>
          </a:xfrm>
          <a:custGeom>
            <a:avLst/>
            <a:gdLst>
              <a:gd name="connsiteX0" fmla="*/ 5953124 w 5953124"/>
              <a:gd name="connsiteY0" fmla="*/ 5477147 h 6858000"/>
              <a:gd name="connsiteX1" fmla="*/ 5953124 w 5953124"/>
              <a:gd name="connsiteY1" fmla="*/ 6858000 h 6858000"/>
              <a:gd name="connsiteX2" fmla="*/ 4763965 w 5953124"/>
              <a:gd name="connsiteY2" fmla="*/ 6858000 h 6858000"/>
              <a:gd name="connsiteX3" fmla="*/ 5953124 w 5953124"/>
              <a:gd name="connsiteY3" fmla="*/ 3944233 h 6858000"/>
              <a:gd name="connsiteX4" fmla="*/ 5953124 w 5953124"/>
              <a:gd name="connsiteY4" fmla="*/ 5379293 h 6858000"/>
              <a:gd name="connsiteX5" fmla="*/ 4679919 w 5953124"/>
              <a:gd name="connsiteY5" fmla="*/ 6858000 h 6858000"/>
              <a:gd name="connsiteX6" fmla="*/ 3444295 w 5953124"/>
              <a:gd name="connsiteY6" fmla="*/ 6858000 h 6858000"/>
              <a:gd name="connsiteX7" fmla="*/ 5953124 w 5953124"/>
              <a:gd name="connsiteY7" fmla="*/ 2405175 h 6858000"/>
              <a:gd name="connsiteX8" fmla="*/ 5953124 w 5953124"/>
              <a:gd name="connsiteY8" fmla="*/ 3840042 h 6858000"/>
              <a:gd name="connsiteX9" fmla="*/ 3354515 w 5953124"/>
              <a:gd name="connsiteY9" fmla="*/ 6858000 h 6858000"/>
              <a:gd name="connsiteX10" fmla="*/ 2119052 w 5953124"/>
              <a:gd name="connsiteY10" fmla="*/ 6858000 h 6858000"/>
              <a:gd name="connsiteX11" fmla="*/ 5953124 w 5953124"/>
              <a:gd name="connsiteY11" fmla="*/ 872022 h 6858000"/>
              <a:gd name="connsiteX12" fmla="*/ 5953124 w 5953124"/>
              <a:gd name="connsiteY12" fmla="*/ 2302707 h 6858000"/>
              <a:gd name="connsiteX13" fmla="*/ 3592793 w 5953124"/>
              <a:gd name="connsiteY13" fmla="*/ 5041927 h 6858000"/>
              <a:gd name="connsiteX14" fmla="*/ 2359024 w 5953124"/>
              <a:gd name="connsiteY14" fmla="*/ 5046663 h 6858000"/>
              <a:gd name="connsiteX15" fmla="*/ 5383784 w 5953124"/>
              <a:gd name="connsiteY15" fmla="*/ 0 h 6858000"/>
              <a:gd name="connsiteX16" fmla="*/ 5953124 w 5953124"/>
              <a:gd name="connsiteY16" fmla="*/ 0 h 6858000"/>
              <a:gd name="connsiteX17" fmla="*/ 5953124 w 5953124"/>
              <a:gd name="connsiteY17" fmla="*/ 769921 h 6858000"/>
              <a:gd name="connsiteX18" fmla="*/ 1265634 w 5953124"/>
              <a:gd name="connsiteY18" fmla="*/ 6210300 h 6858000"/>
              <a:gd name="connsiteX19" fmla="*/ 39688 w 5953124"/>
              <a:gd name="connsiteY19" fmla="*/ 6207286 h 6858000"/>
              <a:gd name="connsiteX20" fmla="*/ 4064039 w 5953124"/>
              <a:gd name="connsiteY20" fmla="*/ 0 h 6858000"/>
              <a:gd name="connsiteX21" fmla="*/ 5293402 w 5953124"/>
              <a:gd name="connsiteY21" fmla="*/ 0 h 6858000"/>
              <a:gd name="connsiteX22" fmla="*/ 1226108 w 5953124"/>
              <a:gd name="connsiteY22" fmla="*/ 4714902 h 6858000"/>
              <a:gd name="connsiteX23" fmla="*/ 0 w 5953124"/>
              <a:gd name="connsiteY23" fmla="*/ 4719638 h 6858000"/>
              <a:gd name="connsiteX24" fmla="*/ 2748515 w 5953124"/>
              <a:gd name="connsiteY24" fmla="*/ 0 h 6858000"/>
              <a:gd name="connsiteX25" fmla="*/ 3989207 w 5953124"/>
              <a:gd name="connsiteY25" fmla="*/ 0 h 6858000"/>
              <a:gd name="connsiteX26" fmla="*/ 1286891 w 5953124"/>
              <a:gd name="connsiteY26" fmla="*/ 3143277 h 6858000"/>
              <a:gd name="connsiteX27" fmla="*/ 38100 w 5953124"/>
              <a:gd name="connsiteY27" fmla="*/ 31480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53124" h="6858000">
                <a:moveTo>
                  <a:pt x="5953124" y="5477147"/>
                </a:moveTo>
                <a:lnTo>
                  <a:pt x="5953124" y="6858000"/>
                </a:lnTo>
                <a:lnTo>
                  <a:pt x="4763965" y="6858000"/>
                </a:lnTo>
                <a:close/>
                <a:moveTo>
                  <a:pt x="5953124" y="3944233"/>
                </a:moveTo>
                <a:lnTo>
                  <a:pt x="5953124" y="5379293"/>
                </a:lnTo>
                <a:lnTo>
                  <a:pt x="4679919" y="6858000"/>
                </a:lnTo>
                <a:lnTo>
                  <a:pt x="3444295" y="6858000"/>
                </a:lnTo>
                <a:close/>
                <a:moveTo>
                  <a:pt x="5953124" y="2405175"/>
                </a:moveTo>
                <a:lnTo>
                  <a:pt x="5953124" y="3840042"/>
                </a:lnTo>
                <a:lnTo>
                  <a:pt x="3354515" y="6858000"/>
                </a:lnTo>
                <a:lnTo>
                  <a:pt x="2119052" y="6858000"/>
                </a:lnTo>
                <a:close/>
                <a:moveTo>
                  <a:pt x="5953124" y="872022"/>
                </a:moveTo>
                <a:lnTo>
                  <a:pt x="5953124" y="2302707"/>
                </a:lnTo>
                <a:lnTo>
                  <a:pt x="3592793" y="5041927"/>
                </a:lnTo>
                <a:lnTo>
                  <a:pt x="2359024" y="5046663"/>
                </a:lnTo>
                <a:close/>
                <a:moveTo>
                  <a:pt x="5383784" y="0"/>
                </a:moveTo>
                <a:lnTo>
                  <a:pt x="5953124" y="0"/>
                </a:lnTo>
                <a:lnTo>
                  <a:pt x="5953124" y="769921"/>
                </a:lnTo>
                <a:lnTo>
                  <a:pt x="1265634" y="6210300"/>
                </a:lnTo>
                <a:lnTo>
                  <a:pt x="39688" y="6207286"/>
                </a:lnTo>
                <a:close/>
                <a:moveTo>
                  <a:pt x="4064039" y="0"/>
                </a:moveTo>
                <a:lnTo>
                  <a:pt x="5293402" y="0"/>
                </a:lnTo>
                <a:lnTo>
                  <a:pt x="1226108" y="4714902"/>
                </a:lnTo>
                <a:lnTo>
                  <a:pt x="0" y="4719638"/>
                </a:lnTo>
                <a:close/>
                <a:moveTo>
                  <a:pt x="2748515" y="0"/>
                </a:moveTo>
                <a:lnTo>
                  <a:pt x="3989207" y="0"/>
                </a:lnTo>
                <a:lnTo>
                  <a:pt x="1286891" y="3143277"/>
                </a:lnTo>
                <a:lnTo>
                  <a:pt x="38100" y="3148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81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53124" cy="6858000"/>
          </a:xfrm>
          <a:custGeom>
            <a:avLst/>
            <a:gdLst>
              <a:gd name="connsiteX0" fmla="*/ 0 w 5953124"/>
              <a:gd name="connsiteY0" fmla="*/ 5477147 h 6858000"/>
              <a:gd name="connsiteX1" fmla="*/ 1189159 w 5953124"/>
              <a:gd name="connsiteY1" fmla="*/ 6858000 h 6858000"/>
              <a:gd name="connsiteX2" fmla="*/ 0 w 5953124"/>
              <a:gd name="connsiteY2" fmla="*/ 6858000 h 6858000"/>
              <a:gd name="connsiteX3" fmla="*/ 0 w 5953124"/>
              <a:gd name="connsiteY3" fmla="*/ 3944233 h 6858000"/>
              <a:gd name="connsiteX4" fmla="*/ 2508829 w 5953124"/>
              <a:gd name="connsiteY4" fmla="*/ 6858000 h 6858000"/>
              <a:gd name="connsiteX5" fmla="*/ 1273205 w 5953124"/>
              <a:gd name="connsiteY5" fmla="*/ 6858000 h 6858000"/>
              <a:gd name="connsiteX6" fmla="*/ 0 w 5953124"/>
              <a:gd name="connsiteY6" fmla="*/ 5379293 h 6858000"/>
              <a:gd name="connsiteX7" fmla="*/ 0 w 5953124"/>
              <a:gd name="connsiteY7" fmla="*/ 2405175 h 6858000"/>
              <a:gd name="connsiteX8" fmla="*/ 3834072 w 5953124"/>
              <a:gd name="connsiteY8" fmla="*/ 6858000 h 6858000"/>
              <a:gd name="connsiteX9" fmla="*/ 2598609 w 5953124"/>
              <a:gd name="connsiteY9" fmla="*/ 6858000 h 6858000"/>
              <a:gd name="connsiteX10" fmla="*/ 0 w 5953124"/>
              <a:gd name="connsiteY10" fmla="*/ 3840042 h 6858000"/>
              <a:gd name="connsiteX11" fmla="*/ 0 w 5953124"/>
              <a:gd name="connsiteY11" fmla="*/ 872022 h 6858000"/>
              <a:gd name="connsiteX12" fmla="*/ 3594100 w 5953124"/>
              <a:gd name="connsiteY12" fmla="*/ 5046663 h 6858000"/>
              <a:gd name="connsiteX13" fmla="*/ 2360331 w 5953124"/>
              <a:gd name="connsiteY13" fmla="*/ 5041927 h 6858000"/>
              <a:gd name="connsiteX14" fmla="*/ 0 w 5953124"/>
              <a:gd name="connsiteY14" fmla="*/ 2302707 h 6858000"/>
              <a:gd name="connsiteX15" fmla="*/ 1963917 w 5953124"/>
              <a:gd name="connsiteY15" fmla="*/ 0 h 6858000"/>
              <a:gd name="connsiteX16" fmla="*/ 3204609 w 5953124"/>
              <a:gd name="connsiteY16" fmla="*/ 0 h 6858000"/>
              <a:gd name="connsiteX17" fmla="*/ 5915024 w 5953124"/>
              <a:gd name="connsiteY17" fmla="*/ 3148013 h 6858000"/>
              <a:gd name="connsiteX18" fmla="*/ 4666233 w 5953124"/>
              <a:gd name="connsiteY18" fmla="*/ 3143277 h 6858000"/>
              <a:gd name="connsiteX19" fmla="*/ 659722 w 5953124"/>
              <a:gd name="connsiteY19" fmla="*/ 0 h 6858000"/>
              <a:gd name="connsiteX20" fmla="*/ 1889085 w 5953124"/>
              <a:gd name="connsiteY20" fmla="*/ 0 h 6858000"/>
              <a:gd name="connsiteX21" fmla="*/ 5953124 w 5953124"/>
              <a:gd name="connsiteY21" fmla="*/ 4719638 h 6858000"/>
              <a:gd name="connsiteX22" fmla="*/ 4727016 w 5953124"/>
              <a:gd name="connsiteY22" fmla="*/ 4714902 h 6858000"/>
              <a:gd name="connsiteX23" fmla="*/ 0 w 5953124"/>
              <a:gd name="connsiteY23" fmla="*/ 0 h 6858000"/>
              <a:gd name="connsiteX24" fmla="*/ 569340 w 5953124"/>
              <a:gd name="connsiteY24" fmla="*/ 0 h 6858000"/>
              <a:gd name="connsiteX25" fmla="*/ 5913436 w 5953124"/>
              <a:gd name="connsiteY25" fmla="*/ 6207286 h 6858000"/>
              <a:gd name="connsiteX26" fmla="*/ 4687490 w 5953124"/>
              <a:gd name="connsiteY26" fmla="*/ 6210300 h 6858000"/>
              <a:gd name="connsiteX27" fmla="*/ 0 w 5953124"/>
              <a:gd name="connsiteY27" fmla="*/ 7699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53124" h="6858000">
                <a:moveTo>
                  <a:pt x="0" y="5477147"/>
                </a:moveTo>
                <a:lnTo>
                  <a:pt x="1189159" y="6858000"/>
                </a:lnTo>
                <a:lnTo>
                  <a:pt x="0" y="6858000"/>
                </a:lnTo>
                <a:close/>
                <a:moveTo>
                  <a:pt x="0" y="3944233"/>
                </a:moveTo>
                <a:lnTo>
                  <a:pt x="2508829" y="6858000"/>
                </a:lnTo>
                <a:lnTo>
                  <a:pt x="1273205" y="6858000"/>
                </a:lnTo>
                <a:lnTo>
                  <a:pt x="0" y="5379293"/>
                </a:lnTo>
                <a:close/>
                <a:moveTo>
                  <a:pt x="0" y="2405175"/>
                </a:moveTo>
                <a:lnTo>
                  <a:pt x="3834072" y="6858000"/>
                </a:lnTo>
                <a:lnTo>
                  <a:pt x="2598609" y="6858000"/>
                </a:lnTo>
                <a:lnTo>
                  <a:pt x="0" y="3840042"/>
                </a:lnTo>
                <a:close/>
                <a:moveTo>
                  <a:pt x="0" y="872022"/>
                </a:moveTo>
                <a:lnTo>
                  <a:pt x="3594100" y="5046663"/>
                </a:lnTo>
                <a:lnTo>
                  <a:pt x="2360331" y="5041927"/>
                </a:lnTo>
                <a:lnTo>
                  <a:pt x="0" y="2302707"/>
                </a:lnTo>
                <a:close/>
                <a:moveTo>
                  <a:pt x="1963917" y="0"/>
                </a:moveTo>
                <a:lnTo>
                  <a:pt x="3204609" y="0"/>
                </a:lnTo>
                <a:lnTo>
                  <a:pt x="5915024" y="3148013"/>
                </a:lnTo>
                <a:lnTo>
                  <a:pt x="4666233" y="3143277"/>
                </a:lnTo>
                <a:close/>
                <a:moveTo>
                  <a:pt x="659722" y="0"/>
                </a:moveTo>
                <a:lnTo>
                  <a:pt x="1889085" y="0"/>
                </a:lnTo>
                <a:lnTo>
                  <a:pt x="5953124" y="4719638"/>
                </a:lnTo>
                <a:lnTo>
                  <a:pt x="4727016" y="4714902"/>
                </a:lnTo>
                <a:close/>
                <a:moveTo>
                  <a:pt x="0" y="0"/>
                </a:moveTo>
                <a:lnTo>
                  <a:pt x="569340" y="0"/>
                </a:lnTo>
                <a:lnTo>
                  <a:pt x="5913436" y="6207286"/>
                </a:lnTo>
                <a:lnTo>
                  <a:pt x="4687490" y="6210300"/>
                </a:lnTo>
                <a:lnTo>
                  <a:pt x="0" y="7699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760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029700" y="88900"/>
            <a:ext cx="3060700" cy="4914900"/>
          </a:xfrm>
          <a:prstGeom prst="parallelogram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578600" y="431800"/>
            <a:ext cx="3060700" cy="4914900"/>
          </a:xfrm>
          <a:prstGeom prst="parallelogram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127500" y="774700"/>
            <a:ext cx="3060700" cy="4914900"/>
          </a:xfrm>
          <a:prstGeom prst="parallelogram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03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62400" cy="1968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89400" y="0"/>
            <a:ext cx="3962400" cy="1968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78800" y="0"/>
            <a:ext cx="4013200" cy="1968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070100"/>
            <a:ext cx="3962400" cy="1968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89400" y="2070100"/>
            <a:ext cx="3962400" cy="1968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78800" y="2070100"/>
            <a:ext cx="3962400" cy="1968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2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318" y="753344"/>
            <a:ext cx="3200399" cy="5616613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22019" y="1362075"/>
            <a:ext cx="2171699" cy="3857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59132" y="0"/>
            <a:ext cx="5932867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85" y="1142113"/>
            <a:ext cx="5996332" cy="5000019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6033" y="1345972"/>
            <a:ext cx="5585496" cy="3150872"/>
          </a:xfrm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154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ad Air White wo Shadow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027" r="3035"/>
          <a:stretch/>
        </p:blipFill>
        <p:spPr>
          <a:xfrm>
            <a:off x="119424" y="707382"/>
            <a:ext cx="4521044" cy="6499459"/>
          </a:xfrm>
          <a:prstGeom prst="rect">
            <a:avLst/>
          </a:prstGeom>
        </p:spPr>
      </p:pic>
      <p:pic>
        <p:nvPicPr>
          <p:cNvPr id="16" name="Picture 15" descr="iPhone6_mockup_front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834" y="1018800"/>
            <a:ext cx="3440748" cy="5381962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29614" y="1376157"/>
            <a:ext cx="3534865" cy="466725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105614" y="1854936"/>
            <a:ext cx="2133188" cy="3709691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2796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86669" y="1427407"/>
            <a:ext cx="7639798" cy="4376058"/>
            <a:chOff x="2007319" y="1438225"/>
            <a:chExt cx="8493749" cy="48652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>
                <a:latin typeface="Roboto Ligh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>
                <a:latin typeface="Roboto Ligh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68793" y="1438225"/>
              <a:ext cx="6838561" cy="4666717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>
                <a:latin typeface="Roboto Ligh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07319" y="6037169"/>
              <a:ext cx="8493749" cy="154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>
                <a:latin typeface="Roboto Ligh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>
                <a:latin typeface="Roboto Ligh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96260" y="1733528"/>
              <a:ext cx="6383621" cy="4032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>
                <a:latin typeface="Roboto Ligh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51777" y="1546335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662871" y="1651593"/>
            <a:ext cx="5741987" cy="362743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20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6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6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06" y="260648"/>
            <a:ext cx="9002183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33461" y="1628781"/>
            <a:ext cx="7394793" cy="46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66" tIns="51184" rIns="102366" bIns="51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90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>
            <a:extLst>
              <a:ext uri="{FF2B5EF4-FFF2-40B4-BE49-F238E27FC236}">
                <a16:creationId xmlns="" xmlns:a16="http://schemas.microsoft.com/office/drawing/2014/main" id="{218D0DD5-2875-466E-AA8C-89EDBEC137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776638"/>
            <a:ext cx="12192000" cy="408136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88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4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3050" y="292100"/>
            <a:ext cx="4610100" cy="63071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22127" y="596900"/>
            <a:ext cx="5664200" cy="5664200"/>
          </a:xfrm>
          <a:prstGeom prst="snip1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19575" y="638175"/>
            <a:ext cx="3752850" cy="558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68534" cy="6858000"/>
          </a:xfrm>
          <a:custGeom>
            <a:avLst/>
            <a:gdLst>
              <a:gd name="connsiteX0" fmla="*/ 0 w 6468534"/>
              <a:gd name="connsiteY0" fmla="*/ 0 h 6858000"/>
              <a:gd name="connsiteX1" fmla="*/ 6468534 w 6468534"/>
              <a:gd name="connsiteY1" fmla="*/ 0 h 6858000"/>
              <a:gd name="connsiteX2" fmla="*/ 6468534 w 6468534"/>
              <a:gd name="connsiteY2" fmla="*/ 6858000 h 6858000"/>
              <a:gd name="connsiteX3" fmla="*/ 0 w 64685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8534" h="6858000">
                <a:moveTo>
                  <a:pt x="0" y="0"/>
                </a:moveTo>
                <a:lnTo>
                  <a:pt x="6468534" y="0"/>
                </a:lnTo>
                <a:lnTo>
                  <a:pt x="64685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29184" y="329184"/>
            <a:ext cx="3310128" cy="6126480"/>
          </a:xfrm>
          <a:custGeom>
            <a:avLst/>
            <a:gdLst>
              <a:gd name="connsiteX0" fmla="*/ 0 w 3310128"/>
              <a:gd name="connsiteY0" fmla="*/ 0 h 6126480"/>
              <a:gd name="connsiteX1" fmla="*/ 3310128 w 3310128"/>
              <a:gd name="connsiteY1" fmla="*/ 0 h 6126480"/>
              <a:gd name="connsiteX2" fmla="*/ 3310128 w 3310128"/>
              <a:gd name="connsiteY2" fmla="*/ 6126480 h 6126480"/>
              <a:gd name="connsiteX3" fmla="*/ 0 w 3310128"/>
              <a:gd name="connsiteY3" fmla="*/ 6126480 h 61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128" h="6126480">
                <a:moveTo>
                  <a:pt x="0" y="0"/>
                </a:moveTo>
                <a:lnTo>
                  <a:pt x="3310128" y="0"/>
                </a:lnTo>
                <a:lnTo>
                  <a:pt x="3310128" y="6126480"/>
                </a:lnTo>
                <a:lnTo>
                  <a:pt x="0" y="6126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895344" y="329184"/>
            <a:ext cx="4261104" cy="3090672"/>
          </a:xfrm>
          <a:custGeom>
            <a:avLst/>
            <a:gdLst>
              <a:gd name="connsiteX0" fmla="*/ 0 w 4261104"/>
              <a:gd name="connsiteY0" fmla="*/ 0 h 3090672"/>
              <a:gd name="connsiteX1" fmla="*/ 4261104 w 4261104"/>
              <a:gd name="connsiteY1" fmla="*/ 0 h 3090672"/>
              <a:gd name="connsiteX2" fmla="*/ 4261104 w 4261104"/>
              <a:gd name="connsiteY2" fmla="*/ 3090672 h 3090672"/>
              <a:gd name="connsiteX3" fmla="*/ 0 w 4261104"/>
              <a:gd name="connsiteY3" fmla="*/ 3090672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1104" h="3090672">
                <a:moveTo>
                  <a:pt x="0" y="0"/>
                </a:moveTo>
                <a:lnTo>
                  <a:pt x="4261104" y="0"/>
                </a:lnTo>
                <a:lnTo>
                  <a:pt x="4261104" y="3090672"/>
                </a:lnTo>
                <a:lnTo>
                  <a:pt x="0" y="30906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503920" y="329184"/>
            <a:ext cx="3297936" cy="6126480"/>
          </a:xfrm>
          <a:custGeom>
            <a:avLst/>
            <a:gdLst>
              <a:gd name="connsiteX0" fmla="*/ 0 w 3297936"/>
              <a:gd name="connsiteY0" fmla="*/ 0 h 6126480"/>
              <a:gd name="connsiteX1" fmla="*/ 3297936 w 3297936"/>
              <a:gd name="connsiteY1" fmla="*/ 0 h 6126480"/>
              <a:gd name="connsiteX2" fmla="*/ 3297936 w 3297936"/>
              <a:gd name="connsiteY2" fmla="*/ 6126480 h 6126480"/>
              <a:gd name="connsiteX3" fmla="*/ 0 w 3297936"/>
              <a:gd name="connsiteY3" fmla="*/ 6126480 h 61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936" h="6126480">
                <a:moveTo>
                  <a:pt x="0" y="0"/>
                </a:moveTo>
                <a:lnTo>
                  <a:pt x="3297936" y="0"/>
                </a:lnTo>
                <a:lnTo>
                  <a:pt x="3297936" y="6126480"/>
                </a:lnTo>
                <a:lnTo>
                  <a:pt x="0" y="6126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39F-90BB-479E-BA17-A2F114CD475E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8193-C1D2-4823-A3E4-7D9CB71B5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0" r:id="rId23"/>
    <p:sldLayoutId id="2147483672" r:id="rId24"/>
    <p:sldLayoutId id="2147483673" r:id="rId25"/>
    <p:sldLayoutId id="2147483675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errylynpeck@saferlondon.org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saferlondon.org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london.org.uk/" TargetMode="External"/><Relationship Id="rId2" Type="http://schemas.openxmlformats.org/officeDocument/2006/relationships/hyperlink" Target="mailto:sherrylynpeck@saferlondon.org.uk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extualsafeguarding.org.uk/" TargetMode="External"/><Relationship Id="rId2" Type="http://schemas.openxmlformats.org/officeDocument/2006/relationships/hyperlink" Target="http://emilkirkegaard.dk/en/wp-content/uploads/The-Spirit-Level-Why-Greater-Equality-Makes-Societies-Stronger-Kate-Pickett-400p_1608193411.pdf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southeastcircuit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outheastcircuit.org.uk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london.org.uk/our-strateg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ilipsimeon.blogspot.com/2013/03/james-gilligan-on-shame-guilt-and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879" y="0"/>
            <a:ext cx="781125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512" y="2771699"/>
            <a:ext cx="4585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Sherry Peck</a:t>
            </a:r>
          </a:p>
          <a:p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CEO</a:t>
            </a:r>
          </a:p>
          <a:p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sherrylynpeck@saferlondon.org.uk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www.saferlondon.org.uk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51" y="823177"/>
            <a:ext cx="9592056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London Funders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context of covid-19, and anticipating future needs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2" y="5826658"/>
            <a:ext cx="3866707" cy="80737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24001" y="2560161"/>
            <a:ext cx="4338084" cy="0"/>
          </a:xfrm>
          <a:prstGeom prst="line">
            <a:avLst/>
          </a:prstGeom>
          <a:ln w="57150">
            <a:solidFill>
              <a:srgbClr val="E43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96101" y="280224"/>
            <a:ext cx="7599798" cy="947353"/>
          </a:xfrm>
          <a:prstGeom prst="rect">
            <a:avLst/>
          </a:prstGeom>
          <a:solidFill>
            <a:srgbClr val="E4312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7072" y="1750121"/>
            <a:ext cx="10277856" cy="4288536"/>
          </a:xfrm>
          <a:prstGeom prst="rect">
            <a:avLst/>
          </a:prstGeom>
          <a:solidFill>
            <a:schemeClr val="bg1"/>
          </a:solidFill>
          <a:ln w="57150"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75560" y="4913945"/>
            <a:ext cx="7040880" cy="1572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8028" y="2779277"/>
            <a:ext cx="836676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63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durable connections to others – particularly those who have our short – and long-term interest at heart – reduce the likelihood that we will commit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endParaRPr lang="en-GB" sz="2800" i="1" spc="2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560" y="5576072"/>
            <a:ext cx="704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2800" spc="2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Concepts: Resilience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Harvard University</a:t>
            </a:r>
          </a:p>
          <a:p>
            <a:pPr algn="ctr"/>
            <a:r>
              <a:rPr lang="en-GB" i="1" spc="29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96101" y="280224"/>
            <a:ext cx="75997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04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13"/>
          <p:cNvCxnSpPr/>
          <p:nvPr/>
        </p:nvCxnSpPr>
        <p:spPr>
          <a:xfrm>
            <a:off x="5668199" y="1052224"/>
            <a:ext cx="81902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1178529"/>
            <a:ext cx="1160624" cy="1160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845372" y="5449624"/>
            <a:ext cx="1160624" cy="11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27" y="716536"/>
            <a:ext cx="8479975" cy="5501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84463" y="2997475"/>
            <a:ext cx="3568589" cy="2452608"/>
          </a:xfrm>
          <a:prstGeom prst="rect">
            <a:avLst/>
          </a:prstGeom>
          <a:solidFill>
            <a:schemeClr val="bg1"/>
          </a:solidFill>
          <a:ln w="19050"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199900" y="328613"/>
            <a:ext cx="3653152" cy="2308260"/>
            <a:chOff x="494047" y="328614"/>
            <a:chExt cx="4060360" cy="2308260"/>
          </a:xfrm>
        </p:grpSpPr>
        <p:sp>
          <p:nvSpPr>
            <p:cNvPr id="14" name="Rectangle 13"/>
            <p:cNvSpPr/>
            <p:nvPr/>
          </p:nvSpPr>
          <p:spPr>
            <a:xfrm>
              <a:off x="588036" y="328614"/>
              <a:ext cx="3966371" cy="2308260"/>
            </a:xfrm>
            <a:prstGeom prst="rect">
              <a:avLst/>
            </a:prstGeom>
            <a:solidFill>
              <a:srgbClr val="E4312F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4047" y="1068494"/>
              <a:ext cx="3859618" cy="886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ACES</a:t>
              </a:r>
              <a:endParaRPr lang="id-ID" sz="7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Прямая соединительная линия 13"/>
            <p:cNvCxnSpPr/>
            <p:nvPr/>
          </p:nvCxnSpPr>
          <p:spPr>
            <a:xfrm>
              <a:off x="2031840" y="2116977"/>
              <a:ext cx="819024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8072656" y="3244138"/>
            <a:ext cx="3780396" cy="3590240"/>
          </a:xfrm>
        </p:spPr>
        <p:txBody>
          <a:bodyPr>
            <a:noAutofit/>
          </a:bodyPr>
          <a:lstStyle/>
          <a:p>
            <a:pPr marL="239394" lvl="1" indent="0" algn="ctr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Adverse Childhood Experiences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4" lvl="1" indent="0" algn="ctr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239394" lvl="1" indent="0" algn="ctr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Environment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flipH="1">
            <a:off x="11238517" y="5969979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80913" y="1027355"/>
            <a:ext cx="54756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Questions to You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spoken at length about the drivers of violence, yet often funding is linked to the symptoms – how can this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role do we all have in changing the narrative around young Londoners?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 important that we have clarity around specialist services and youth service – how do we ensure this?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9765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8654" y="1078112"/>
            <a:ext cx="5146548" cy="4775200"/>
          </a:xfrm>
          <a:prstGeom prst="rect">
            <a:avLst/>
          </a:prstGeom>
          <a:solidFill>
            <a:srgbClr val="E4312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5803900" y="467124"/>
            <a:ext cx="6121400" cy="5997176"/>
          </a:xfrm>
          <a:prstGeom prst="rect">
            <a:avLst/>
          </a:prstGeom>
          <a:solidFill>
            <a:schemeClr val="bg1"/>
          </a:solidFill>
          <a:ln w="19050"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8654" y="1819212"/>
            <a:ext cx="514654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04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</a:p>
          <a:p>
            <a:pPr algn="ctr" defTabSz="1450904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me?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0600" y="1184199"/>
            <a:ext cx="5702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Sherry Peck</a:t>
            </a:r>
          </a:p>
          <a:p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CEO</a:t>
            </a:r>
          </a:p>
          <a:p>
            <a:endParaRPr 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sherrylynpeck@saferlondon.org.uk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www.saferlondon.org.uk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600" y="4686358"/>
            <a:ext cx="4749800" cy="991763"/>
          </a:xfrm>
          <a:prstGeom prst="rect">
            <a:avLst/>
          </a:prstGeom>
        </p:spPr>
      </p:pic>
      <p:cxnSp>
        <p:nvCxnSpPr>
          <p:cNvPr id="27" name="Прямая соединительная линия 13"/>
          <p:cNvCxnSpPr/>
          <p:nvPr/>
        </p:nvCxnSpPr>
        <p:spPr>
          <a:xfrm>
            <a:off x="2221784" y="3567350"/>
            <a:ext cx="1491648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814" y="3984966"/>
            <a:ext cx="1799336" cy="15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12" y="1021411"/>
            <a:ext cx="118414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Violence: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Violence: Reflections on a National Epidemic, James Gilligan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Preventing Violence, James Gilligan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Inequality: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Spirit Level: Why More Equal Societies Almost Always Do Better (PDF below), Richard Wilkinson and Kate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Pickett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http://emilkirkegaard.dk/en/wp-content/uploads/The-Spirit-Level-Why-Greater-Equality-Makes-Societies-Stronger-Kate-Pickett-400p_1608193411.pdf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031678"/>
            <a:endParaRPr lang="en-US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Aces:</a:t>
            </a:r>
          </a:p>
          <a:p>
            <a:pPr marL="685834" lvl="1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Deepest Well: Healing the Long-Term Effects of Childhood Adversity, Nadine Burke Harris 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Scottish VRU:</a:t>
            </a:r>
          </a:p>
          <a:p>
            <a:pPr marL="685834" lvl="1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Conviction: Violence, Culture and a Shared Public Service Agenda, John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Carnochan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Trauma:</a:t>
            </a:r>
          </a:p>
          <a:p>
            <a:pPr marL="685834" lvl="1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Body Keeps the Score: Brain, Mind, and Body in the Healing of Trauma, Bessel van see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34" lvl="1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Boy Who Was Raised as a Dog: And Other Stories from a Child Psychiatrist’s Notebook – What Traumatized Children Can Teach Us About Loss, Love, and Healing, Bruce D.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Perry</a:t>
            </a:r>
          </a:p>
          <a:p>
            <a:pPr marL="685834" lvl="1" indent="-381019" defTabSz="1031678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 Justice:</a:t>
            </a:r>
          </a:p>
          <a:p>
            <a:pPr marL="685834" lvl="1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Until We Reckon, Danielle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Sered</a:t>
            </a:r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Race: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White Fragility: Why It’s So Hard for White People to Talk About Racism, Robin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DiAngelo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Safeguarding: </a:t>
            </a:r>
          </a:p>
          <a:p>
            <a:pPr marL="304815" indent="-304815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https://www.contextualsafeguarding.org.uk/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1678"/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And… </a:t>
            </a:r>
            <a:r>
              <a:rPr lang="en-US" sz="1200" b="1" dirty="0" err="1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Firmin’s</a:t>
            </a:r>
            <a:r>
              <a:rPr lang="en-US" sz="1200" b="1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excellent book:</a:t>
            </a:r>
          </a:p>
          <a:p>
            <a:pPr marL="381019" indent="-381019" defTabSz="10316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Abuse Between Young People: A Contextual Account (Adolescence and Society), Carlene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Firmin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87593" y="141290"/>
            <a:ext cx="4369754" cy="590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List</a:t>
            </a:r>
            <a:endParaRPr lang="en-US" sz="3000" dirty="0">
              <a:solidFill>
                <a:srgbClr val="E4312F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>
            <a:off x="286512" y="141290"/>
            <a:ext cx="0" cy="663382"/>
          </a:xfrm>
          <a:prstGeom prst="line">
            <a:avLst/>
          </a:prstGeom>
          <a:ln w="57150">
            <a:solidFill>
              <a:srgbClr val="E43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rot="16200000" flipH="1">
            <a:off x="11271248" y="36861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474583" cy="2338251"/>
          </a:xfrm>
          <a:prstGeom prst="rect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066017" y="662498"/>
            <a:ext cx="4369754" cy="182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000" baseline="30000" dirty="0" smtClean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000" dirty="0" smtClean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2020</a:t>
            </a:r>
            <a:endParaRPr lang="en-US" sz="3000" dirty="0">
              <a:solidFill>
                <a:srgbClr val="E4312F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73050" y="292100"/>
            <a:ext cx="4610100" cy="6307138"/>
          </a:xfr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rot="16200000">
            <a:off x="11271248" y="5944580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FF9099-F106-4429-90A7-C327A1E3F497}"/>
              </a:ext>
            </a:extLst>
          </p:cNvPr>
          <p:cNvSpPr/>
          <p:nvPr/>
        </p:nvSpPr>
        <p:spPr>
          <a:xfrm>
            <a:off x="481875" y="626548"/>
            <a:ext cx="4155439" cy="5722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76355" y="521049"/>
            <a:ext cx="819024" cy="0"/>
          </a:xfrm>
          <a:prstGeom prst="line">
            <a:avLst/>
          </a:prstGeom>
          <a:ln w="57150">
            <a:solidFill>
              <a:srgbClr val="E43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61303" y="2363379"/>
            <a:ext cx="5309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Safer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London: </a:t>
            </a:r>
          </a:p>
          <a:p>
            <a:pPr marL="239395"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little bit about what we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239395" lvl="1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Headlines from our work</a:t>
            </a:r>
          </a:p>
          <a:p>
            <a:pPr marL="239395" lvl="1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Drivers of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violence, adverse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childhood experiences and adverse community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the current context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lvl="1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lvl="1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4637"/>
          <p:cNvSpPr/>
          <p:nvPr/>
        </p:nvSpPr>
        <p:spPr>
          <a:xfrm>
            <a:off x="6179056" y="2474278"/>
            <a:ext cx="284948" cy="247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64" y="87412"/>
                </a:moveTo>
                <a:lnTo>
                  <a:pt x="64164" y="87412"/>
                </a:lnTo>
                <a:cubicBezTo>
                  <a:pt x="64164" y="87412"/>
                  <a:pt x="64164" y="90715"/>
                  <a:pt x="64164" y="94018"/>
                </a:cubicBezTo>
                <a:cubicBezTo>
                  <a:pt x="67003" y="94018"/>
                  <a:pt x="69842" y="94018"/>
                  <a:pt x="69842" y="94018"/>
                </a:cubicBezTo>
                <a:cubicBezTo>
                  <a:pt x="97665" y="61651"/>
                  <a:pt x="97665" y="61651"/>
                  <a:pt x="97665" y="61651"/>
                </a:cubicBezTo>
                <a:cubicBezTo>
                  <a:pt x="97665" y="61651"/>
                  <a:pt x="97665" y="61651"/>
                  <a:pt x="97665" y="58348"/>
                </a:cubicBezTo>
                <a:cubicBezTo>
                  <a:pt x="97665" y="58348"/>
                  <a:pt x="97665" y="58348"/>
                  <a:pt x="97665" y="55045"/>
                </a:cubicBezTo>
                <a:cubicBezTo>
                  <a:pt x="69842" y="25981"/>
                  <a:pt x="69842" y="25981"/>
                  <a:pt x="69842" y="25981"/>
                </a:cubicBezTo>
                <a:cubicBezTo>
                  <a:pt x="69842" y="25981"/>
                  <a:pt x="67003" y="25981"/>
                  <a:pt x="64164" y="25981"/>
                </a:cubicBezTo>
                <a:cubicBezTo>
                  <a:pt x="64164" y="29064"/>
                  <a:pt x="64164" y="29064"/>
                  <a:pt x="64164" y="32366"/>
                </a:cubicBezTo>
                <a:cubicBezTo>
                  <a:pt x="83659" y="55045"/>
                  <a:pt x="83659" y="55045"/>
                  <a:pt x="83659" y="55045"/>
                </a:cubicBezTo>
                <a:cubicBezTo>
                  <a:pt x="5678" y="55045"/>
                  <a:pt x="5678" y="55045"/>
                  <a:pt x="5678" y="55045"/>
                </a:cubicBezTo>
                <a:cubicBezTo>
                  <a:pt x="2839" y="55045"/>
                  <a:pt x="0" y="58348"/>
                  <a:pt x="0" y="58348"/>
                </a:cubicBezTo>
                <a:cubicBezTo>
                  <a:pt x="0" y="61651"/>
                  <a:pt x="2839" y="64733"/>
                  <a:pt x="5678" y="64733"/>
                </a:cubicBezTo>
                <a:cubicBezTo>
                  <a:pt x="83659" y="64733"/>
                  <a:pt x="83659" y="64733"/>
                  <a:pt x="83659" y="64733"/>
                </a:cubicBezTo>
                <a:lnTo>
                  <a:pt x="64164" y="87412"/>
                </a:lnTo>
                <a:close/>
                <a:moveTo>
                  <a:pt x="105993" y="0"/>
                </a:moveTo>
                <a:lnTo>
                  <a:pt x="105993" y="0"/>
                </a:lnTo>
                <a:cubicBezTo>
                  <a:pt x="30662" y="0"/>
                  <a:pt x="30662" y="0"/>
                  <a:pt x="30662" y="0"/>
                </a:cubicBezTo>
                <a:cubicBezTo>
                  <a:pt x="22334" y="0"/>
                  <a:pt x="16845" y="6385"/>
                  <a:pt x="16845" y="16073"/>
                </a:cubicBezTo>
                <a:cubicBezTo>
                  <a:pt x="16845" y="32366"/>
                  <a:pt x="16845" y="32366"/>
                  <a:pt x="16845" y="32366"/>
                </a:cubicBezTo>
                <a:cubicBezTo>
                  <a:pt x="22334" y="32366"/>
                  <a:pt x="22334" y="32366"/>
                  <a:pt x="22334" y="32366"/>
                </a:cubicBezTo>
                <a:cubicBezTo>
                  <a:pt x="22334" y="16073"/>
                  <a:pt x="22334" y="16073"/>
                  <a:pt x="22334" y="16073"/>
                </a:cubicBezTo>
                <a:cubicBezTo>
                  <a:pt x="22334" y="12990"/>
                  <a:pt x="28012" y="6385"/>
                  <a:pt x="30662" y="6385"/>
                </a:cubicBezTo>
                <a:cubicBezTo>
                  <a:pt x="105993" y="6385"/>
                  <a:pt x="105993" y="6385"/>
                  <a:pt x="105993" y="6385"/>
                </a:cubicBezTo>
                <a:cubicBezTo>
                  <a:pt x="108832" y="6385"/>
                  <a:pt x="111482" y="12990"/>
                  <a:pt x="111482" y="16073"/>
                </a:cubicBezTo>
                <a:cubicBezTo>
                  <a:pt x="111482" y="103706"/>
                  <a:pt x="111482" y="103706"/>
                  <a:pt x="111482" y="103706"/>
                </a:cubicBezTo>
                <a:cubicBezTo>
                  <a:pt x="111482" y="107009"/>
                  <a:pt x="108832" y="110091"/>
                  <a:pt x="105993" y="110091"/>
                </a:cubicBezTo>
                <a:cubicBezTo>
                  <a:pt x="30662" y="110091"/>
                  <a:pt x="30662" y="110091"/>
                  <a:pt x="30662" y="110091"/>
                </a:cubicBezTo>
                <a:cubicBezTo>
                  <a:pt x="28012" y="110091"/>
                  <a:pt x="22334" y="107009"/>
                  <a:pt x="22334" y="103706"/>
                </a:cubicBezTo>
                <a:cubicBezTo>
                  <a:pt x="22334" y="84110"/>
                  <a:pt x="22334" y="84110"/>
                  <a:pt x="22334" y="84110"/>
                </a:cubicBezTo>
                <a:cubicBezTo>
                  <a:pt x="16845" y="84110"/>
                  <a:pt x="16845" y="84110"/>
                  <a:pt x="16845" y="84110"/>
                </a:cubicBezTo>
                <a:cubicBezTo>
                  <a:pt x="16845" y="103706"/>
                  <a:pt x="16845" y="103706"/>
                  <a:pt x="16845" y="103706"/>
                </a:cubicBezTo>
                <a:cubicBezTo>
                  <a:pt x="16845" y="113394"/>
                  <a:pt x="22334" y="119779"/>
                  <a:pt x="30662" y="119779"/>
                </a:cubicBezTo>
                <a:cubicBezTo>
                  <a:pt x="105993" y="119779"/>
                  <a:pt x="105993" y="119779"/>
                  <a:pt x="105993" y="119779"/>
                </a:cubicBezTo>
                <a:cubicBezTo>
                  <a:pt x="114321" y="119779"/>
                  <a:pt x="119810" y="113394"/>
                  <a:pt x="119810" y="103706"/>
                </a:cubicBezTo>
                <a:cubicBezTo>
                  <a:pt x="119810" y="16073"/>
                  <a:pt x="119810" y="16073"/>
                  <a:pt x="119810" y="16073"/>
                </a:cubicBezTo>
                <a:cubicBezTo>
                  <a:pt x="119810" y="6385"/>
                  <a:pt x="114321" y="0"/>
                  <a:pt x="105993" y="0"/>
                </a:cubicBezTo>
                <a:close/>
              </a:path>
            </a:pathLst>
          </a:custGeom>
          <a:solidFill>
            <a:srgbClr val="E4312F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Shape 4637"/>
          <p:cNvSpPr/>
          <p:nvPr/>
        </p:nvSpPr>
        <p:spPr>
          <a:xfrm>
            <a:off x="6215467" y="5481318"/>
            <a:ext cx="284948" cy="247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64" y="87412"/>
                </a:moveTo>
                <a:lnTo>
                  <a:pt x="64164" y="87412"/>
                </a:lnTo>
                <a:cubicBezTo>
                  <a:pt x="64164" y="87412"/>
                  <a:pt x="64164" y="90715"/>
                  <a:pt x="64164" y="94018"/>
                </a:cubicBezTo>
                <a:cubicBezTo>
                  <a:pt x="67003" y="94018"/>
                  <a:pt x="69842" y="94018"/>
                  <a:pt x="69842" y="94018"/>
                </a:cubicBezTo>
                <a:cubicBezTo>
                  <a:pt x="97665" y="61651"/>
                  <a:pt x="97665" y="61651"/>
                  <a:pt x="97665" y="61651"/>
                </a:cubicBezTo>
                <a:cubicBezTo>
                  <a:pt x="97665" y="61651"/>
                  <a:pt x="97665" y="61651"/>
                  <a:pt x="97665" y="58348"/>
                </a:cubicBezTo>
                <a:cubicBezTo>
                  <a:pt x="97665" y="58348"/>
                  <a:pt x="97665" y="58348"/>
                  <a:pt x="97665" y="55045"/>
                </a:cubicBezTo>
                <a:cubicBezTo>
                  <a:pt x="69842" y="25981"/>
                  <a:pt x="69842" y="25981"/>
                  <a:pt x="69842" y="25981"/>
                </a:cubicBezTo>
                <a:cubicBezTo>
                  <a:pt x="69842" y="25981"/>
                  <a:pt x="67003" y="25981"/>
                  <a:pt x="64164" y="25981"/>
                </a:cubicBezTo>
                <a:cubicBezTo>
                  <a:pt x="64164" y="29064"/>
                  <a:pt x="64164" y="29064"/>
                  <a:pt x="64164" y="32366"/>
                </a:cubicBezTo>
                <a:cubicBezTo>
                  <a:pt x="83659" y="55045"/>
                  <a:pt x="83659" y="55045"/>
                  <a:pt x="83659" y="55045"/>
                </a:cubicBezTo>
                <a:cubicBezTo>
                  <a:pt x="5678" y="55045"/>
                  <a:pt x="5678" y="55045"/>
                  <a:pt x="5678" y="55045"/>
                </a:cubicBezTo>
                <a:cubicBezTo>
                  <a:pt x="2839" y="55045"/>
                  <a:pt x="0" y="58348"/>
                  <a:pt x="0" y="58348"/>
                </a:cubicBezTo>
                <a:cubicBezTo>
                  <a:pt x="0" y="61651"/>
                  <a:pt x="2839" y="64733"/>
                  <a:pt x="5678" y="64733"/>
                </a:cubicBezTo>
                <a:cubicBezTo>
                  <a:pt x="83659" y="64733"/>
                  <a:pt x="83659" y="64733"/>
                  <a:pt x="83659" y="64733"/>
                </a:cubicBezTo>
                <a:lnTo>
                  <a:pt x="64164" y="87412"/>
                </a:lnTo>
                <a:close/>
                <a:moveTo>
                  <a:pt x="105993" y="0"/>
                </a:moveTo>
                <a:lnTo>
                  <a:pt x="105993" y="0"/>
                </a:lnTo>
                <a:cubicBezTo>
                  <a:pt x="30662" y="0"/>
                  <a:pt x="30662" y="0"/>
                  <a:pt x="30662" y="0"/>
                </a:cubicBezTo>
                <a:cubicBezTo>
                  <a:pt x="22334" y="0"/>
                  <a:pt x="16845" y="6385"/>
                  <a:pt x="16845" y="16073"/>
                </a:cubicBezTo>
                <a:cubicBezTo>
                  <a:pt x="16845" y="32366"/>
                  <a:pt x="16845" y="32366"/>
                  <a:pt x="16845" y="32366"/>
                </a:cubicBezTo>
                <a:cubicBezTo>
                  <a:pt x="22334" y="32366"/>
                  <a:pt x="22334" y="32366"/>
                  <a:pt x="22334" y="32366"/>
                </a:cubicBezTo>
                <a:cubicBezTo>
                  <a:pt x="22334" y="16073"/>
                  <a:pt x="22334" y="16073"/>
                  <a:pt x="22334" y="16073"/>
                </a:cubicBezTo>
                <a:cubicBezTo>
                  <a:pt x="22334" y="12990"/>
                  <a:pt x="28012" y="6385"/>
                  <a:pt x="30662" y="6385"/>
                </a:cubicBezTo>
                <a:cubicBezTo>
                  <a:pt x="105993" y="6385"/>
                  <a:pt x="105993" y="6385"/>
                  <a:pt x="105993" y="6385"/>
                </a:cubicBezTo>
                <a:cubicBezTo>
                  <a:pt x="108832" y="6385"/>
                  <a:pt x="111482" y="12990"/>
                  <a:pt x="111482" y="16073"/>
                </a:cubicBezTo>
                <a:cubicBezTo>
                  <a:pt x="111482" y="103706"/>
                  <a:pt x="111482" y="103706"/>
                  <a:pt x="111482" y="103706"/>
                </a:cubicBezTo>
                <a:cubicBezTo>
                  <a:pt x="111482" y="107009"/>
                  <a:pt x="108832" y="110091"/>
                  <a:pt x="105993" y="110091"/>
                </a:cubicBezTo>
                <a:cubicBezTo>
                  <a:pt x="30662" y="110091"/>
                  <a:pt x="30662" y="110091"/>
                  <a:pt x="30662" y="110091"/>
                </a:cubicBezTo>
                <a:cubicBezTo>
                  <a:pt x="28012" y="110091"/>
                  <a:pt x="22334" y="107009"/>
                  <a:pt x="22334" y="103706"/>
                </a:cubicBezTo>
                <a:cubicBezTo>
                  <a:pt x="22334" y="84110"/>
                  <a:pt x="22334" y="84110"/>
                  <a:pt x="22334" y="84110"/>
                </a:cubicBezTo>
                <a:cubicBezTo>
                  <a:pt x="16845" y="84110"/>
                  <a:pt x="16845" y="84110"/>
                  <a:pt x="16845" y="84110"/>
                </a:cubicBezTo>
                <a:cubicBezTo>
                  <a:pt x="16845" y="103706"/>
                  <a:pt x="16845" y="103706"/>
                  <a:pt x="16845" y="103706"/>
                </a:cubicBezTo>
                <a:cubicBezTo>
                  <a:pt x="16845" y="113394"/>
                  <a:pt x="22334" y="119779"/>
                  <a:pt x="30662" y="119779"/>
                </a:cubicBezTo>
                <a:cubicBezTo>
                  <a:pt x="105993" y="119779"/>
                  <a:pt x="105993" y="119779"/>
                  <a:pt x="105993" y="119779"/>
                </a:cubicBezTo>
                <a:cubicBezTo>
                  <a:pt x="114321" y="119779"/>
                  <a:pt x="119810" y="113394"/>
                  <a:pt x="119810" y="103706"/>
                </a:cubicBezTo>
                <a:cubicBezTo>
                  <a:pt x="119810" y="16073"/>
                  <a:pt x="119810" y="16073"/>
                  <a:pt x="119810" y="16073"/>
                </a:cubicBezTo>
                <a:cubicBezTo>
                  <a:pt x="119810" y="6385"/>
                  <a:pt x="114321" y="0"/>
                  <a:pt x="105993" y="0"/>
                </a:cubicBezTo>
                <a:close/>
              </a:path>
            </a:pathLst>
          </a:custGeom>
          <a:solidFill>
            <a:srgbClr val="E4312F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Shape 4637"/>
          <p:cNvSpPr/>
          <p:nvPr/>
        </p:nvSpPr>
        <p:spPr>
          <a:xfrm>
            <a:off x="6179056" y="3472139"/>
            <a:ext cx="284948" cy="247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64" y="87412"/>
                </a:moveTo>
                <a:lnTo>
                  <a:pt x="64164" y="87412"/>
                </a:lnTo>
                <a:cubicBezTo>
                  <a:pt x="64164" y="87412"/>
                  <a:pt x="64164" y="90715"/>
                  <a:pt x="64164" y="94018"/>
                </a:cubicBezTo>
                <a:cubicBezTo>
                  <a:pt x="67003" y="94018"/>
                  <a:pt x="69842" y="94018"/>
                  <a:pt x="69842" y="94018"/>
                </a:cubicBezTo>
                <a:cubicBezTo>
                  <a:pt x="97665" y="61651"/>
                  <a:pt x="97665" y="61651"/>
                  <a:pt x="97665" y="61651"/>
                </a:cubicBezTo>
                <a:cubicBezTo>
                  <a:pt x="97665" y="61651"/>
                  <a:pt x="97665" y="61651"/>
                  <a:pt x="97665" y="58348"/>
                </a:cubicBezTo>
                <a:cubicBezTo>
                  <a:pt x="97665" y="58348"/>
                  <a:pt x="97665" y="58348"/>
                  <a:pt x="97665" y="55045"/>
                </a:cubicBezTo>
                <a:cubicBezTo>
                  <a:pt x="69842" y="25981"/>
                  <a:pt x="69842" y="25981"/>
                  <a:pt x="69842" y="25981"/>
                </a:cubicBezTo>
                <a:cubicBezTo>
                  <a:pt x="69842" y="25981"/>
                  <a:pt x="67003" y="25981"/>
                  <a:pt x="64164" y="25981"/>
                </a:cubicBezTo>
                <a:cubicBezTo>
                  <a:pt x="64164" y="29064"/>
                  <a:pt x="64164" y="29064"/>
                  <a:pt x="64164" y="32366"/>
                </a:cubicBezTo>
                <a:cubicBezTo>
                  <a:pt x="83659" y="55045"/>
                  <a:pt x="83659" y="55045"/>
                  <a:pt x="83659" y="55045"/>
                </a:cubicBezTo>
                <a:cubicBezTo>
                  <a:pt x="5678" y="55045"/>
                  <a:pt x="5678" y="55045"/>
                  <a:pt x="5678" y="55045"/>
                </a:cubicBezTo>
                <a:cubicBezTo>
                  <a:pt x="2839" y="55045"/>
                  <a:pt x="0" y="58348"/>
                  <a:pt x="0" y="58348"/>
                </a:cubicBezTo>
                <a:cubicBezTo>
                  <a:pt x="0" y="61651"/>
                  <a:pt x="2839" y="64733"/>
                  <a:pt x="5678" y="64733"/>
                </a:cubicBezTo>
                <a:cubicBezTo>
                  <a:pt x="83659" y="64733"/>
                  <a:pt x="83659" y="64733"/>
                  <a:pt x="83659" y="64733"/>
                </a:cubicBezTo>
                <a:lnTo>
                  <a:pt x="64164" y="87412"/>
                </a:lnTo>
                <a:close/>
                <a:moveTo>
                  <a:pt x="105993" y="0"/>
                </a:moveTo>
                <a:lnTo>
                  <a:pt x="105993" y="0"/>
                </a:lnTo>
                <a:cubicBezTo>
                  <a:pt x="30662" y="0"/>
                  <a:pt x="30662" y="0"/>
                  <a:pt x="30662" y="0"/>
                </a:cubicBezTo>
                <a:cubicBezTo>
                  <a:pt x="22334" y="0"/>
                  <a:pt x="16845" y="6385"/>
                  <a:pt x="16845" y="16073"/>
                </a:cubicBezTo>
                <a:cubicBezTo>
                  <a:pt x="16845" y="32366"/>
                  <a:pt x="16845" y="32366"/>
                  <a:pt x="16845" y="32366"/>
                </a:cubicBezTo>
                <a:cubicBezTo>
                  <a:pt x="22334" y="32366"/>
                  <a:pt x="22334" y="32366"/>
                  <a:pt x="22334" y="32366"/>
                </a:cubicBezTo>
                <a:cubicBezTo>
                  <a:pt x="22334" y="16073"/>
                  <a:pt x="22334" y="16073"/>
                  <a:pt x="22334" y="16073"/>
                </a:cubicBezTo>
                <a:cubicBezTo>
                  <a:pt x="22334" y="12990"/>
                  <a:pt x="28012" y="6385"/>
                  <a:pt x="30662" y="6385"/>
                </a:cubicBezTo>
                <a:cubicBezTo>
                  <a:pt x="105993" y="6385"/>
                  <a:pt x="105993" y="6385"/>
                  <a:pt x="105993" y="6385"/>
                </a:cubicBezTo>
                <a:cubicBezTo>
                  <a:pt x="108832" y="6385"/>
                  <a:pt x="111482" y="12990"/>
                  <a:pt x="111482" y="16073"/>
                </a:cubicBezTo>
                <a:cubicBezTo>
                  <a:pt x="111482" y="103706"/>
                  <a:pt x="111482" y="103706"/>
                  <a:pt x="111482" y="103706"/>
                </a:cubicBezTo>
                <a:cubicBezTo>
                  <a:pt x="111482" y="107009"/>
                  <a:pt x="108832" y="110091"/>
                  <a:pt x="105993" y="110091"/>
                </a:cubicBezTo>
                <a:cubicBezTo>
                  <a:pt x="30662" y="110091"/>
                  <a:pt x="30662" y="110091"/>
                  <a:pt x="30662" y="110091"/>
                </a:cubicBezTo>
                <a:cubicBezTo>
                  <a:pt x="28012" y="110091"/>
                  <a:pt x="22334" y="107009"/>
                  <a:pt x="22334" y="103706"/>
                </a:cubicBezTo>
                <a:cubicBezTo>
                  <a:pt x="22334" y="84110"/>
                  <a:pt x="22334" y="84110"/>
                  <a:pt x="22334" y="84110"/>
                </a:cubicBezTo>
                <a:cubicBezTo>
                  <a:pt x="16845" y="84110"/>
                  <a:pt x="16845" y="84110"/>
                  <a:pt x="16845" y="84110"/>
                </a:cubicBezTo>
                <a:cubicBezTo>
                  <a:pt x="16845" y="103706"/>
                  <a:pt x="16845" y="103706"/>
                  <a:pt x="16845" y="103706"/>
                </a:cubicBezTo>
                <a:cubicBezTo>
                  <a:pt x="16845" y="113394"/>
                  <a:pt x="22334" y="119779"/>
                  <a:pt x="30662" y="119779"/>
                </a:cubicBezTo>
                <a:cubicBezTo>
                  <a:pt x="105993" y="119779"/>
                  <a:pt x="105993" y="119779"/>
                  <a:pt x="105993" y="119779"/>
                </a:cubicBezTo>
                <a:cubicBezTo>
                  <a:pt x="114321" y="119779"/>
                  <a:pt x="119810" y="113394"/>
                  <a:pt x="119810" y="103706"/>
                </a:cubicBezTo>
                <a:cubicBezTo>
                  <a:pt x="119810" y="16073"/>
                  <a:pt x="119810" y="16073"/>
                  <a:pt x="119810" y="16073"/>
                </a:cubicBezTo>
                <a:cubicBezTo>
                  <a:pt x="119810" y="6385"/>
                  <a:pt x="114321" y="0"/>
                  <a:pt x="105993" y="0"/>
                </a:cubicBezTo>
                <a:close/>
              </a:path>
            </a:pathLst>
          </a:custGeom>
          <a:solidFill>
            <a:srgbClr val="E4312F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Shape 4637"/>
          <p:cNvSpPr/>
          <p:nvPr/>
        </p:nvSpPr>
        <p:spPr>
          <a:xfrm>
            <a:off x="6179056" y="4144051"/>
            <a:ext cx="284948" cy="247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64" y="87412"/>
                </a:moveTo>
                <a:lnTo>
                  <a:pt x="64164" y="87412"/>
                </a:lnTo>
                <a:cubicBezTo>
                  <a:pt x="64164" y="87412"/>
                  <a:pt x="64164" y="90715"/>
                  <a:pt x="64164" y="94018"/>
                </a:cubicBezTo>
                <a:cubicBezTo>
                  <a:pt x="67003" y="94018"/>
                  <a:pt x="69842" y="94018"/>
                  <a:pt x="69842" y="94018"/>
                </a:cubicBezTo>
                <a:cubicBezTo>
                  <a:pt x="97665" y="61651"/>
                  <a:pt x="97665" y="61651"/>
                  <a:pt x="97665" y="61651"/>
                </a:cubicBezTo>
                <a:cubicBezTo>
                  <a:pt x="97665" y="61651"/>
                  <a:pt x="97665" y="61651"/>
                  <a:pt x="97665" y="58348"/>
                </a:cubicBezTo>
                <a:cubicBezTo>
                  <a:pt x="97665" y="58348"/>
                  <a:pt x="97665" y="58348"/>
                  <a:pt x="97665" y="55045"/>
                </a:cubicBezTo>
                <a:cubicBezTo>
                  <a:pt x="69842" y="25981"/>
                  <a:pt x="69842" y="25981"/>
                  <a:pt x="69842" y="25981"/>
                </a:cubicBezTo>
                <a:cubicBezTo>
                  <a:pt x="69842" y="25981"/>
                  <a:pt x="67003" y="25981"/>
                  <a:pt x="64164" y="25981"/>
                </a:cubicBezTo>
                <a:cubicBezTo>
                  <a:pt x="64164" y="29064"/>
                  <a:pt x="64164" y="29064"/>
                  <a:pt x="64164" y="32366"/>
                </a:cubicBezTo>
                <a:cubicBezTo>
                  <a:pt x="83659" y="55045"/>
                  <a:pt x="83659" y="55045"/>
                  <a:pt x="83659" y="55045"/>
                </a:cubicBezTo>
                <a:cubicBezTo>
                  <a:pt x="5678" y="55045"/>
                  <a:pt x="5678" y="55045"/>
                  <a:pt x="5678" y="55045"/>
                </a:cubicBezTo>
                <a:cubicBezTo>
                  <a:pt x="2839" y="55045"/>
                  <a:pt x="0" y="58348"/>
                  <a:pt x="0" y="58348"/>
                </a:cubicBezTo>
                <a:cubicBezTo>
                  <a:pt x="0" y="61651"/>
                  <a:pt x="2839" y="64733"/>
                  <a:pt x="5678" y="64733"/>
                </a:cubicBezTo>
                <a:cubicBezTo>
                  <a:pt x="83659" y="64733"/>
                  <a:pt x="83659" y="64733"/>
                  <a:pt x="83659" y="64733"/>
                </a:cubicBezTo>
                <a:lnTo>
                  <a:pt x="64164" y="87412"/>
                </a:lnTo>
                <a:close/>
                <a:moveTo>
                  <a:pt x="105993" y="0"/>
                </a:moveTo>
                <a:lnTo>
                  <a:pt x="105993" y="0"/>
                </a:lnTo>
                <a:cubicBezTo>
                  <a:pt x="30662" y="0"/>
                  <a:pt x="30662" y="0"/>
                  <a:pt x="30662" y="0"/>
                </a:cubicBezTo>
                <a:cubicBezTo>
                  <a:pt x="22334" y="0"/>
                  <a:pt x="16845" y="6385"/>
                  <a:pt x="16845" y="16073"/>
                </a:cubicBezTo>
                <a:cubicBezTo>
                  <a:pt x="16845" y="32366"/>
                  <a:pt x="16845" y="32366"/>
                  <a:pt x="16845" y="32366"/>
                </a:cubicBezTo>
                <a:cubicBezTo>
                  <a:pt x="22334" y="32366"/>
                  <a:pt x="22334" y="32366"/>
                  <a:pt x="22334" y="32366"/>
                </a:cubicBezTo>
                <a:cubicBezTo>
                  <a:pt x="22334" y="16073"/>
                  <a:pt x="22334" y="16073"/>
                  <a:pt x="22334" y="16073"/>
                </a:cubicBezTo>
                <a:cubicBezTo>
                  <a:pt x="22334" y="12990"/>
                  <a:pt x="28012" y="6385"/>
                  <a:pt x="30662" y="6385"/>
                </a:cubicBezTo>
                <a:cubicBezTo>
                  <a:pt x="105993" y="6385"/>
                  <a:pt x="105993" y="6385"/>
                  <a:pt x="105993" y="6385"/>
                </a:cubicBezTo>
                <a:cubicBezTo>
                  <a:pt x="108832" y="6385"/>
                  <a:pt x="111482" y="12990"/>
                  <a:pt x="111482" y="16073"/>
                </a:cubicBezTo>
                <a:cubicBezTo>
                  <a:pt x="111482" y="103706"/>
                  <a:pt x="111482" y="103706"/>
                  <a:pt x="111482" y="103706"/>
                </a:cubicBezTo>
                <a:cubicBezTo>
                  <a:pt x="111482" y="107009"/>
                  <a:pt x="108832" y="110091"/>
                  <a:pt x="105993" y="110091"/>
                </a:cubicBezTo>
                <a:cubicBezTo>
                  <a:pt x="30662" y="110091"/>
                  <a:pt x="30662" y="110091"/>
                  <a:pt x="30662" y="110091"/>
                </a:cubicBezTo>
                <a:cubicBezTo>
                  <a:pt x="28012" y="110091"/>
                  <a:pt x="22334" y="107009"/>
                  <a:pt x="22334" y="103706"/>
                </a:cubicBezTo>
                <a:cubicBezTo>
                  <a:pt x="22334" y="84110"/>
                  <a:pt x="22334" y="84110"/>
                  <a:pt x="22334" y="84110"/>
                </a:cubicBezTo>
                <a:cubicBezTo>
                  <a:pt x="16845" y="84110"/>
                  <a:pt x="16845" y="84110"/>
                  <a:pt x="16845" y="84110"/>
                </a:cubicBezTo>
                <a:cubicBezTo>
                  <a:pt x="16845" y="103706"/>
                  <a:pt x="16845" y="103706"/>
                  <a:pt x="16845" y="103706"/>
                </a:cubicBezTo>
                <a:cubicBezTo>
                  <a:pt x="16845" y="113394"/>
                  <a:pt x="22334" y="119779"/>
                  <a:pt x="30662" y="119779"/>
                </a:cubicBezTo>
                <a:cubicBezTo>
                  <a:pt x="105993" y="119779"/>
                  <a:pt x="105993" y="119779"/>
                  <a:pt x="105993" y="119779"/>
                </a:cubicBezTo>
                <a:cubicBezTo>
                  <a:pt x="114321" y="119779"/>
                  <a:pt x="119810" y="113394"/>
                  <a:pt x="119810" y="103706"/>
                </a:cubicBezTo>
                <a:cubicBezTo>
                  <a:pt x="119810" y="16073"/>
                  <a:pt x="119810" y="16073"/>
                  <a:pt x="119810" y="16073"/>
                </a:cubicBezTo>
                <a:cubicBezTo>
                  <a:pt x="119810" y="6385"/>
                  <a:pt x="114321" y="0"/>
                  <a:pt x="105993" y="0"/>
                </a:cubicBezTo>
                <a:close/>
              </a:path>
            </a:pathLst>
          </a:custGeom>
          <a:solidFill>
            <a:srgbClr val="E4312F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591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270001" y="10886"/>
            <a:ext cx="9638792" cy="6847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9224" y="100584"/>
            <a:ext cx="3922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www.saferlondon.org.uk/our-strategy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rot="5400000">
            <a:off x="-32731" y="32731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05883" y="501264"/>
            <a:ext cx="63401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defTabSz="1450904"/>
            <a:r>
              <a:rPr lang="en-US" sz="4400" dirty="0" smtClean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London</a:t>
            </a:r>
          </a:p>
          <a:p>
            <a:pPr defTabSz="1450904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little bit about what we do</a:t>
            </a:r>
            <a:endParaRPr lang="en-CA" sz="4000" b="1" spc="3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32" y="0"/>
            <a:ext cx="2590254" cy="6865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295" y="-1057"/>
            <a:ext cx="2579979" cy="6858000"/>
          </a:xfrm>
          <a:prstGeom prst="rect">
            <a:avLst/>
          </a:prstGeom>
          <a:solidFill>
            <a:srgbClr val="E4312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133280" y="4703518"/>
            <a:ext cx="2684559" cy="1906668"/>
          </a:xfrm>
          <a:prstGeom prst="rect">
            <a:avLst/>
          </a:prstGeom>
          <a:solidFill>
            <a:srgbClr val="E4312F"/>
          </a:solidFill>
          <a:ln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97424" y="4703517"/>
            <a:ext cx="2684559" cy="1900483"/>
          </a:xfrm>
          <a:prstGeom prst="rect">
            <a:avLst/>
          </a:prstGeom>
          <a:solidFill>
            <a:srgbClr val="E4312F"/>
          </a:solidFill>
          <a:ln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661569" y="4703517"/>
            <a:ext cx="2681232" cy="1900483"/>
          </a:xfrm>
          <a:prstGeom prst="rect">
            <a:avLst/>
          </a:prstGeom>
          <a:solidFill>
            <a:srgbClr val="E4312F"/>
          </a:solidFill>
          <a:ln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51568" y="4794303"/>
            <a:ext cx="2684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provide trusted, individual</a:t>
            </a: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relational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ensure more </a:t>
            </a: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Londoners will feel safer, be safer, and have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futures.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8571" y="4794303"/>
            <a:ext cx="27508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enable young </a:t>
            </a: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Londoners to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endParaRPr lang="en-GB" sz="1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</a:t>
            </a:r>
          </a:p>
          <a:p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3687" y="4794303"/>
            <a:ext cx="2684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directly in the</a:t>
            </a:r>
          </a:p>
          <a:p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to ensure that </a:t>
            </a: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places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spaces </a:t>
            </a:r>
            <a:r>
              <a:rPr lang="en-GB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young 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Londoners spend their time</a:t>
            </a:r>
          </a:p>
          <a:p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safe and positive.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3279" y="3293470"/>
            <a:ext cx="2684559" cy="1430439"/>
          </a:xfrm>
          <a:prstGeom prst="rect">
            <a:avLst/>
          </a:prstGeom>
          <a:solidFill>
            <a:schemeClr val="bg1"/>
          </a:solidFill>
          <a:ln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94340" y="3291040"/>
            <a:ext cx="2685839" cy="1430438"/>
          </a:xfrm>
          <a:prstGeom prst="rect">
            <a:avLst/>
          </a:prstGeom>
          <a:solidFill>
            <a:schemeClr val="bg1"/>
          </a:solidFill>
          <a:ln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660437" y="3291840"/>
            <a:ext cx="2682363" cy="1433734"/>
          </a:xfrm>
          <a:prstGeom prst="rect">
            <a:avLst/>
          </a:prstGeom>
          <a:solidFill>
            <a:schemeClr val="bg1"/>
          </a:solidFill>
          <a:ln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98" y="3327944"/>
            <a:ext cx="955897" cy="9558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54" y="3365190"/>
            <a:ext cx="881404" cy="8814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10" y="3232694"/>
            <a:ext cx="1152988" cy="11529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50436" y="4283841"/>
            <a:ext cx="268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82852" y="4283841"/>
            <a:ext cx="268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7111" y="4283841"/>
            <a:ext cx="268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05883" y="2042259"/>
            <a:ext cx="8444400" cy="100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150436" y="2157416"/>
            <a:ext cx="822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work in every London borough, supporting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young Londoners, their families, peers and communities affected by violence and exploitation.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rot="10800000">
            <a:off x="11238517" y="0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7" name="Прямая соединительная линия 13"/>
          <p:cNvCxnSpPr/>
          <p:nvPr/>
        </p:nvCxnSpPr>
        <p:spPr>
          <a:xfrm>
            <a:off x="3105847" y="391536"/>
            <a:ext cx="819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rot="16200000">
            <a:off x="11271248" y="5944580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68872" y="227972"/>
            <a:ext cx="777911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algn="r" defTabSz="1450904"/>
            <a:r>
              <a:rPr lang="en-US" sz="4400" dirty="0" smtClean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headlines from our work</a:t>
            </a:r>
          </a:p>
          <a:p>
            <a:pPr algn="r" defTabSz="1450904"/>
            <a:endParaRPr lang="en-CA" sz="4400" b="1" spc="3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53124" y="1405062"/>
            <a:ext cx="5988940" cy="435133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78789" lvl="1" indent="-23939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are seeing various forms of exploitation and circumstances where young Londoners are affected by violence and exploitation – sexual, criminal, weapons storage, labour or cuckooing etc.</a:t>
            </a:r>
          </a:p>
          <a:p>
            <a:pPr marL="478789" lvl="1" indent="-23939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789" lvl="1" indent="-23939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‘Safety’ can be impacted by a number of factors – individual resilience, place, resources, development stage, peer group….</a:t>
            </a:r>
          </a:p>
          <a:p>
            <a:pPr marL="478789" lvl="1" indent="-239395">
              <a:lnSpc>
                <a:spcPct val="100000"/>
              </a:lnSpc>
              <a:spcBef>
                <a:spcPts val="1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789" lvl="1" indent="-239395">
              <a:lnSpc>
                <a:spcPct val="100000"/>
              </a:lnSpc>
              <a:spcBef>
                <a:spcPts val="10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a country we cannot police our way out of this crisis - It’s a complex issue that needs a multi-agency, long term, non-politicised response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1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327557" y="69912"/>
            <a:ext cx="83151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r" defTabSz="1450904"/>
            <a:r>
              <a:rPr lang="en-US" sz="4400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headlines </a:t>
            </a:r>
            <a:r>
              <a:rPr lang="en-US" sz="4400" dirty="0" smtClean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4400" dirty="0">
                <a:solidFill>
                  <a:srgbClr val="E43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sp>
        <p:nvSpPr>
          <p:cNvPr id="10" name="Right Triangle 9"/>
          <p:cNvSpPr/>
          <p:nvPr/>
        </p:nvSpPr>
        <p:spPr>
          <a:xfrm>
            <a:off x="3487" y="5826034"/>
            <a:ext cx="910914" cy="1035452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5659" y="878488"/>
            <a:ext cx="6089904" cy="523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394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Recognised (both within our work and in research) some key themes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78789" lvl="1" indent="-239395">
              <a:lnSpc>
                <a:spcPct val="100000"/>
              </a:lnSpc>
              <a:spcBef>
                <a:spcPts val="2500"/>
              </a:spcBef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Victim/Perpetrator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divide unhelpful and often non-existent (A review of our case files of one service demonstrates that 100% have been victims of ACE and/or abuse in adolescent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78789" lvl="1" indent="-239395">
              <a:lnSpc>
                <a:spcPct val="100000"/>
              </a:lnSpc>
              <a:spcBef>
                <a:spcPts val="2500"/>
              </a:spcBef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massive influence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normalizing and coercing</a:t>
            </a:r>
          </a:p>
          <a:p>
            <a:pPr marL="478789" lvl="1" indent="-239395">
              <a:lnSpc>
                <a:spcPct val="100000"/>
              </a:lnSpc>
              <a:spcBef>
                <a:spcPts val="25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Relationships are key </a:t>
            </a:r>
          </a:p>
          <a:p>
            <a:pPr marL="478789" lvl="1" indent="-239395">
              <a:lnSpc>
                <a:spcPct val="100000"/>
              </a:lnSpc>
              <a:spcBef>
                <a:spcPts val="2500"/>
              </a:spcBef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Adolescent development and toxic environment massively under estimated – never more so than now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76887" y="1758806"/>
            <a:ext cx="2992048" cy="1778539"/>
            <a:chOff x="4358360" y="960451"/>
            <a:chExt cx="2992048" cy="1778539"/>
          </a:xfrm>
        </p:grpSpPr>
        <p:sp>
          <p:nvSpPr>
            <p:cNvPr id="2" name="Rectangle 1"/>
            <p:cNvSpPr/>
            <p:nvPr/>
          </p:nvSpPr>
          <p:spPr>
            <a:xfrm>
              <a:off x="4358360" y="960451"/>
              <a:ext cx="2992047" cy="1778539"/>
            </a:xfrm>
            <a:prstGeom prst="rect">
              <a:avLst/>
            </a:prstGeom>
            <a:solidFill>
              <a:srgbClr val="E4312F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58360" y="1489596"/>
              <a:ext cx="2992048" cy="541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Inequality</a:t>
              </a:r>
            </a:p>
          </p:txBody>
        </p:sp>
        <p:cxnSp>
          <p:nvCxnSpPr>
            <p:cNvPr id="4" name="Прямая соединительная линия 13"/>
            <p:cNvCxnSpPr/>
            <p:nvPr/>
          </p:nvCxnSpPr>
          <p:spPr>
            <a:xfrm>
              <a:off x="5445567" y="2288242"/>
              <a:ext cx="819024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56" y="223137"/>
            <a:ext cx="3741384" cy="242493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072812"/>
              </p:ext>
            </p:extLst>
          </p:nvPr>
        </p:nvGraphicFramePr>
        <p:xfrm>
          <a:off x="1282041" y="3696706"/>
          <a:ext cx="9181742" cy="26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9756" y="4014328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ros Bold" panose="020B0703030302020204" pitchFamily="34" charset="0"/>
              </a:rPr>
              <a:t>Wealthy </a:t>
            </a:r>
            <a:endParaRPr lang="en-GB" dirty="0">
              <a:latin typeface="Caros Bold" panose="020B070303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756" y="4837711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ros Bold" panose="020B0703030302020204" pitchFamily="34" charset="0"/>
              </a:rPr>
              <a:t>Middle</a:t>
            </a:r>
            <a:endParaRPr lang="en-GB" dirty="0">
              <a:latin typeface="Caros Bold" panose="020B070303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756" y="5732103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ros Bold" panose="020B0703030302020204" pitchFamily="34" charset="0"/>
              </a:rPr>
              <a:t>Poor</a:t>
            </a:r>
            <a:endParaRPr lang="en-GB" dirty="0">
              <a:latin typeface="Caros Bold" panose="020B0703030302020204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 rot="16200000">
            <a:off x="11303966" y="5937248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5222" y="4972601"/>
            <a:ext cx="13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ros Bold" panose="020B0703030302020204" pitchFamily="34" charset="0"/>
              </a:rPr>
              <a:t>65%</a:t>
            </a:r>
            <a:endParaRPr lang="en-GB" sz="1600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5222" y="3972817"/>
            <a:ext cx="13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ros Bold" panose="020B0703030302020204" pitchFamily="34" charset="0"/>
              </a:rPr>
              <a:t>36%</a:t>
            </a:r>
            <a:endParaRPr lang="en-GB" sz="1600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5222" y="4752431"/>
            <a:ext cx="13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ros Bold" panose="020B0703030302020204" pitchFamily="34" charset="0"/>
              </a:rPr>
              <a:t>37%</a:t>
            </a:r>
            <a:endParaRPr lang="en-GB" sz="1600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310" y="5538338"/>
            <a:ext cx="13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ros Bold" panose="020B0703030302020204" pitchFamily="34" charset="0"/>
              </a:rPr>
              <a:t>27</a:t>
            </a:r>
            <a:r>
              <a:rPr lang="en-US" sz="1600" dirty="0" smtClean="0">
                <a:solidFill>
                  <a:schemeClr val="bg1"/>
                </a:solidFill>
                <a:latin typeface="Caros Bold" panose="020B0703030302020204" pitchFamily="34" charset="0"/>
              </a:rPr>
              <a:t>%</a:t>
            </a:r>
            <a:endParaRPr lang="en-GB" dirty="0">
              <a:latin typeface="Caros Bold" panose="020B070303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5222" y="5762881"/>
            <a:ext cx="13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ros Bold" panose="020B0703030302020204" pitchFamily="34" charset="0"/>
              </a:rPr>
              <a:t>15%</a:t>
            </a:r>
            <a:endParaRPr lang="en-GB" sz="1600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5222" y="4174426"/>
            <a:ext cx="13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ros Bold" panose="020B0703030302020204" pitchFamily="34" charset="0"/>
              </a:rPr>
              <a:t>20%</a:t>
            </a:r>
            <a:endParaRPr lang="en-GB" sz="1600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56" y="6317952"/>
            <a:ext cx="1056356" cy="3307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902450" y="6317952"/>
            <a:ext cx="1056356" cy="330778"/>
          </a:xfrm>
          <a:prstGeom prst="rect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96755" y="6287147"/>
            <a:ext cx="10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ros Bold" panose="020B0703030302020204" pitchFamily="34" charset="0"/>
              </a:rPr>
              <a:t>2010</a:t>
            </a:r>
            <a:endParaRPr lang="en-GB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2449" y="6316865"/>
            <a:ext cx="10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ros Bold" panose="020B0703030302020204" pitchFamily="34" charset="0"/>
              </a:rPr>
              <a:t>1980</a:t>
            </a:r>
            <a:endParaRPr lang="en-GB" dirty="0">
              <a:solidFill>
                <a:schemeClr val="bg1"/>
              </a:solidFill>
              <a:latin typeface="Caros Bold" panose="020B070303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r="16079" b="35274"/>
          <a:stretch/>
        </p:blipFill>
        <p:spPr>
          <a:xfrm>
            <a:off x="7734683" y="2716136"/>
            <a:ext cx="4155296" cy="1626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9" b="15066"/>
          <a:stretch/>
        </p:blipFill>
        <p:spPr>
          <a:xfrm>
            <a:off x="7734683" y="226473"/>
            <a:ext cx="4155296" cy="22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468804" y="277814"/>
            <a:ext cx="4261104" cy="2308260"/>
          </a:xfrm>
          <a:prstGeom prst="rect">
            <a:avLst/>
          </a:prstGeom>
          <a:solidFill>
            <a:srgbClr val="E4312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755" y="665622"/>
            <a:ext cx="3859618" cy="13295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Social</a:t>
            </a:r>
          </a:p>
          <a:p>
            <a:pPr algn="ctr">
              <a:lnSpc>
                <a:spcPct val="80000"/>
              </a:lnSpc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Injustice </a:t>
            </a:r>
          </a:p>
        </p:txBody>
      </p:sp>
      <p:cxnSp>
        <p:nvCxnSpPr>
          <p:cNvPr id="15" name="Прямая соединительная линия 13"/>
          <p:cNvCxnSpPr/>
          <p:nvPr/>
        </p:nvCxnSpPr>
        <p:spPr>
          <a:xfrm>
            <a:off x="9189052" y="2228262"/>
            <a:ext cx="819024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="" xmlns:a16="http://schemas.microsoft.com/office/drawing/2014/main" id="{512CB395-FCDF-4625-8DA8-FB4C6EBF57FC}"/>
              </a:ext>
            </a:extLst>
          </p:cNvPr>
          <p:cNvSpPr/>
          <p:nvPr/>
        </p:nvSpPr>
        <p:spPr>
          <a:xfrm>
            <a:off x="-10729" y="5974971"/>
            <a:ext cx="953483" cy="888021"/>
          </a:xfrm>
          <a:prstGeom prst="rtTriangle">
            <a:avLst/>
          </a:prstGeom>
          <a:solidFill>
            <a:srgbClr val="E4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75511" y="2973882"/>
            <a:ext cx="6080232" cy="3131319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303" y="900303"/>
            <a:ext cx="6638038" cy="1228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09" y="5906329"/>
            <a:ext cx="523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Photographer: Andrew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Caballero-Reynolds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| AFP via Getty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</p:txBody>
      </p:sp>
      <p:pic>
        <p:nvPicPr>
          <p:cNvPr id="1026" name="Picture 2" descr="Turbulent scenes as protests over killing of George Floyd r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3" y="2392325"/>
            <a:ext cx="5232006" cy="34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96101" y="280224"/>
            <a:ext cx="7599798" cy="947353"/>
          </a:xfrm>
          <a:prstGeom prst="rect">
            <a:avLst/>
          </a:prstGeom>
          <a:solidFill>
            <a:srgbClr val="E4312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7072" y="1782022"/>
            <a:ext cx="10277856" cy="4288536"/>
          </a:xfrm>
          <a:prstGeom prst="rect">
            <a:avLst/>
          </a:prstGeom>
          <a:solidFill>
            <a:schemeClr val="bg1"/>
          </a:solidFill>
          <a:ln w="57150">
            <a:solidFill>
              <a:srgbClr val="E4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75560" y="4945846"/>
            <a:ext cx="7040880" cy="1572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12620" y="2419765"/>
            <a:ext cx="8366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394" lvl="1" algn="ctr">
              <a:spcBef>
                <a:spcPts val="1000"/>
              </a:spcBef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do you want so badly that you are willing to give up everything else in order to get it?" …"Pride. Dignity. Self-esteem." ….and then, speaking more in his usual manner, he added "And I'll kill every motherfucker in that cell block if I have to in order to get it."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5560" y="5437852"/>
            <a:ext cx="704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James</a:t>
            </a:r>
            <a:r>
              <a:rPr lang="en-GB" sz="2600" i="1" spc="29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Gilligan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Guilt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://dilipsimeon.blogspot.com/2013/03/james-gilligan-on-shame-guilt-and.html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spc="29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96101" y="280224"/>
            <a:ext cx="75997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04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13"/>
          <p:cNvCxnSpPr/>
          <p:nvPr/>
        </p:nvCxnSpPr>
        <p:spPr>
          <a:xfrm>
            <a:off x="5668199" y="1371206"/>
            <a:ext cx="81902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1227577"/>
            <a:ext cx="1160624" cy="116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845372" y="5481525"/>
            <a:ext cx="1160624" cy="1160624"/>
          </a:xfrm>
          <a:prstGeom prst="rect">
            <a:avLst/>
          </a:prstGeom>
        </p:spPr>
      </p:pic>
      <p:cxnSp>
        <p:nvCxnSpPr>
          <p:cNvPr id="13" name="Прямая соединительная линия 13"/>
          <p:cNvCxnSpPr/>
          <p:nvPr/>
        </p:nvCxnSpPr>
        <p:spPr>
          <a:xfrm>
            <a:off x="5668199" y="1052224"/>
            <a:ext cx="81902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3" ma:contentTypeDescription="Create a new document." ma:contentTypeScope="" ma:versionID="e257388852dd7c999f371cc377f19b6a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5f5adc9425020729dff952d59df383fe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75A6DC-A323-4721-9C02-41A95352913C}"/>
</file>

<file path=customXml/itemProps2.xml><?xml version="1.0" encoding="utf-8"?>
<ds:datastoreItem xmlns:ds="http://schemas.openxmlformats.org/officeDocument/2006/customXml" ds:itemID="{52075523-C982-4B95-BB19-94A5A0291931}"/>
</file>

<file path=customXml/itemProps3.xml><?xml version="1.0" encoding="utf-8"?>
<ds:datastoreItem xmlns:ds="http://schemas.openxmlformats.org/officeDocument/2006/customXml" ds:itemID="{C941CA45-C1CE-4C8C-AE47-DCCEC1899762}"/>
</file>

<file path=docProps/app.xml><?xml version="1.0" encoding="utf-8"?>
<Properties xmlns="http://schemas.openxmlformats.org/officeDocument/2006/extended-properties" xmlns:vt="http://schemas.openxmlformats.org/officeDocument/2006/docPropsVTypes">
  <TotalTime>6859</TotalTime>
  <Words>761</Words>
  <Application>Microsoft Office PowerPoint</Application>
  <PresentationFormat>Widescreen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Caros Bold</vt:lpstr>
      <vt:lpstr>Lato</vt:lpstr>
      <vt:lpstr>Lato Thin</vt:lpstr>
      <vt:lpstr>Open Sans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Putra</dc:creator>
  <cp:lastModifiedBy>Sherrylyn Peck</cp:lastModifiedBy>
  <cp:revision>1615</cp:revision>
  <dcterms:created xsi:type="dcterms:W3CDTF">2017-04-05T12:34:05Z</dcterms:created>
  <dcterms:modified xsi:type="dcterms:W3CDTF">2020-06-04T11:57:34Z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</Properties>
</file>